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669088" cy="987266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935" autoAdjust="0"/>
    <p:restoredTop sz="92870" autoAdjust="0"/>
  </p:normalViewPr>
  <p:slideViewPr>
    <p:cSldViewPr>
      <p:cViewPr>
        <p:scale>
          <a:sx n="102" d="100"/>
          <a:sy n="102" d="100"/>
        </p:scale>
        <p:origin x="-96" y="-246"/>
      </p:cViewPr>
      <p:guideLst>
        <p:guide orient="horz" pos="2160"/>
        <p:guide pos="2880"/>
      </p:guideLst>
    </p:cSldViewPr>
  </p:slideViewPr>
  <p:notesTextViewPr>
    <p:cViewPr>
      <p:scale>
        <a:sx n="100" d="100"/>
        <a:sy n="100" d="100"/>
      </p:scale>
      <p:origin x="0" y="0"/>
    </p:cViewPr>
  </p:notesTextViewPr>
  <p:sorterViewPr>
    <p:cViewPr>
      <p:scale>
        <a:sx n="85" d="100"/>
        <a:sy n="85" d="100"/>
      </p:scale>
      <p:origin x="0" y="0"/>
    </p:cViewPr>
  </p:sorterViewPr>
  <p:notesViewPr>
    <p:cSldViewPr>
      <p:cViewPr varScale="1">
        <p:scale>
          <a:sx n="77" d="100"/>
          <a:sy n="77" d="100"/>
        </p:scale>
        <p:origin x="2754" y="12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938" cy="493633"/>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777607" y="1"/>
            <a:ext cx="2889938" cy="493633"/>
          </a:xfrm>
          <a:prstGeom prst="rect">
            <a:avLst/>
          </a:prstGeom>
        </p:spPr>
        <p:txBody>
          <a:bodyPr vert="horz" lIns="91440" tIns="45720" rIns="91440" bIns="45720" rtlCol="0"/>
          <a:lstStyle>
            <a:lvl1pPr algn="r">
              <a:defRPr sz="1200"/>
            </a:lvl1pPr>
          </a:lstStyle>
          <a:p>
            <a:fld id="{F6076B8C-F011-4CED-99C8-6CB0FC7D3800}" type="datetimeFigureOut">
              <a:rPr lang="de-AT" smtClean="0"/>
              <a:pPr/>
              <a:t>15.12.2020</a:t>
            </a:fld>
            <a:endParaRPr lang="de-AT"/>
          </a:p>
        </p:txBody>
      </p:sp>
      <p:sp>
        <p:nvSpPr>
          <p:cNvPr id="4" name="Slide Image Placeholder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6" name="Footer Placeholder 5"/>
          <p:cNvSpPr>
            <a:spLocks noGrp="1"/>
          </p:cNvSpPr>
          <p:nvPr>
            <p:ph type="ftr" sz="quarter" idx="4"/>
          </p:nvPr>
        </p:nvSpPr>
        <p:spPr>
          <a:xfrm>
            <a:off x="0" y="9377317"/>
            <a:ext cx="2889938" cy="493633"/>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777607" y="9377317"/>
            <a:ext cx="2889938" cy="493633"/>
          </a:xfrm>
          <a:prstGeom prst="rect">
            <a:avLst/>
          </a:prstGeom>
        </p:spPr>
        <p:txBody>
          <a:bodyPr vert="horz" lIns="91440" tIns="45720" rIns="91440" bIns="45720" rtlCol="0" anchor="b"/>
          <a:lstStyle>
            <a:lvl1pPr algn="r">
              <a:defRPr sz="1200"/>
            </a:lvl1pPr>
          </a:lstStyle>
          <a:p>
            <a:fld id="{4AD43F55-105D-40B0-8323-259B875DF15E}" type="slidenum">
              <a:rPr lang="de-AT" smtClean="0"/>
              <a:pPr/>
              <a:t>‹Nr.›</a:t>
            </a:fld>
            <a:endParaRPr lang="de-AT"/>
          </a:p>
        </p:txBody>
      </p:sp>
    </p:spTree>
    <p:extLst>
      <p:ext uri="{BB962C8B-B14F-4D97-AF65-F5344CB8AC3E}">
        <p14:creationId xmlns:p14="http://schemas.microsoft.com/office/powerpoint/2010/main" val="4093492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 name="Google Shape;46;p1:notes"/>
          <p:cNvSpPr txBox="1">
            <a:spLocks noGrp="1"/>
          </p:cNvSpPr>
          <p:nvPr>
            <p:ph type="body" idx="1"/>
          </p:nvPr>
        </p:nvSpPr>
        <p:spPr>
          <a:xfrm>
            <a:off x="666909" y="4715153"/>
            <a:ext cx="5335270" cy="44669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00"/>
              <a:buFont typeface="Calibri"/>
              <a:buNone/>
            </a:pPr>
            <a:r>
              <a:rPr lang="de-AT" sz="1200" b="1" i="0" u="none" strike="noStrike" cap="none" dirty="0">
                <a:solidFill>
                  <a:srgbClr val="0070C0"/>
                </a:solidFill>
                <a:latin typeface="Calibri"/>
                <a:ea typeface="Calibri"/>
                <a:cs typeface="Calibri"/>
                <a:sym typeface="Calibri"/>
              </a:rPr>
              <a:t>Cliquez pour ajouter des notes</a:t>
            </a:r>
            <a:endParaRPr sz="1200" b="1" i="0" u="none" strike="noStrike" cap="none" dirty="0">
              <a:solidFill>
                <a:srgbClr val="0070C0"/>
              </a:solidFill>
              <a:latin typeface="Calibri"/>
              <a:ea typeface="Calibri"/>
              <a:cs typeface="Calibri"/>
              <a:sym typeface="Calibri"/>
            </a:endParaRPr>
          </a:p>
        </p:txBody>
      </p:sp>
      <p:sp>
        <p:nvSpPr>
          <p:cNvPr id="47" name="Google Shape;47;p1:notes"/>
          <p:cNvSpPr txBox="1">
            <a:spLocks noGrp="1"/>
          </p:cNvSpPr>
          <p:nvPr>
            <p:ph type="sldNum" idx="12"/>
          </p:nvPr>
        </p:nvSpPr>
        <p:spPr>
          <a:xfrm>
            <a:off x="3777607" y="9428584"/>
            <a:ext cx="2889938" cy="496332"/>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300"/>
              <a:buFont typeface="Arial"/>
              <a:buNone/>
            </a:pPr>
            <a:fld id="{00000000-1234-1234-1234-123412341234}" type="slidenum">
              <a:rPr lang="de-DE"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0942364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10: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 name="Google Shape;109;p10:notes"/>
          <p:cNvSpPr txBox="1">
            <a:spLocks noGrp="1"/>
          </p:cNvSpPr>
          <p:nvPr>
            <p:ph type="body" idx="1"/>
          </p:nvPr>
        </p:nvSpPr>
        <p:spPr>
          <a:xfrm>
            <a:off x="666909" y="4715153"/>
            <a:ext cx="5335270" cy="4466987"/>
          </a:xfrm>
          <a:prstGeom prst="rect">
            <a:avLst/>
          </a:prstGeom>
          <a:noFill/>
          <a:ln>
            <a:noFill/>
          </a:ln>
        </p:spPr>
        <p:txBody>
          <a:bodyPr spcFirstLastPara="1" wrap="square" lIns="91425" tIns="91425" rIns="91425" bIns="91425" anchor="t" anchorCtr="0">
            <a:noAutofit/>
          </a:bodyPr>
          <a:lstStyle/>
          <a:p>
            <a:pPr marL="457200" marR="0" lvl="0" indent="-228597" algn="l" rtl="0">
              <a:lnSpc>
                <a:spcPct val="100000"/>
              </a:lnSpc>
              <a:spcBef>
                <a:spcPts val="0"/>
              </a:spcBef>
              <a:spcAft>
                <a:spcPts val="0"/>
              </a:spcAft>
              <a:buClr>
                <a:schemeClr val="dk1"/>
              </a:buClr>
              <a:buSzPts val="1400"/>
              <a:buFont typeface="Calibri"/>
              <a:buNone/>
            </a:pPr>
            <a:r>
              <a:rPr lang="fr-FR" dirty="0"/>
              <a:t>L'étape suivante consiste à créer ou à utiliser un circuit de qualité. Il est ainsi possible d'évaluer les actions mises en place en utilisant la feuille de route une deuxième fois. </a:t>
            </a:r>
          </a:p>
          <a:p>
            <a:pPr marL="457200" marR="0" lvl="0" indent="-228597" algn="l" rtl="0">
              <a:lnSpc>
                <a:spcPct val="100000"/>
              </a:lnSpc>
              <a:spcBef>
                <a:spcPts val="0"/>
              </a:spcBef>
              <a:spcAft>
                <a:spcPts val="0"/>
              </a:spcAft>
              <a:buClr>
                <a:schemeClr val="dk1"/>
              </a:buClr>
              <a:buSzPts val="1400"/>
              <a:buFont typeface="Calibri"/>
              <a:buNone/>
            </a:pPr>
            <a:r>
              <a:rPr lang="fr-FR" dirty="0"/>
              <a:t>Les avancées nécessitant du temps, il est souhaitable de prévoir un calendrier d'au moins un an. L'évaluation est indispensable pour assurer la pérennité. </a:t>
            </a:r>
          </a:p>
          <a:p>
            <a:pPr marL="457200" marR="0" lvl="0" indent="-228597" algn="l" rtl="0">
              <a:lnSpc>
                <a:spcPct val="100000"/>
              </a:lnSpc>
              <a:spcBef>
                <a:spcPts val="0"/>
              </a:spcBef>
              <a:spcAft>
                <a:spcPts val="0"/>
              </a:spcAft>
              <a:buClr>
                <a:schemeClr val="dk1"/>
              </a:buClr>
              <a:buSzPts val="1400"/>
              <a:buFont typeface="Calibri"/>
              <a:buNone/>
            </a:pPr>
            <a:r>
              <a:rPr lang="fr-FR" dirty="0"/>
              <a:t>Certaines pratiques prometteuses peuvent ne pas fonctionner dans les contextes locaux et doivent être écartées. </a:t>
            </a:r>
          </a:p>
          <a:p>
            <a:pPr marL="457200" marR="0" lvl="0" indent="-228597" algn="l" rtl="0">
              <a:lnSpc>
                <a:spcPct val="100000"/>
              </a:lnSpc>
              <a:spcBef>
                <a:spcPts val="0"/>
              </a:spcBef>
              <a:spcAft>
                <a:spcPts val="0"/>
              </a:spcAft>
              <a:buClr>
                <a:schemeClr val="dk1"/>
              </a:buClr>
              <a:buSzPts val="1400"/>
              <a:buFont typeface="Calibri"/>
              <a:buNone/>
            </a:pPr>
            <a:r>
              <a:rPr lang="fr-FR" dirty="0"/>
              <a:t>D'autres peuvent modifier efficacement les choses et devraient donc être adoptées dans le cadre du programme scolaire normal.</a:t>
            </a:r>
            <a:endParaRPr dirty="0"/>
          </a:p>
        </p:txBody>
      </p:sp>
      <p:sp>
        <p:nvSpPr>
          <p:cNvPr id="110" name="Google Shape;110;p10:notes"/>
          <p:cNvSpPr txBox="1">
            <a:spLocks noGrp="1"/>
          </p:cNvSpPr>
          <p:nvPr>
            <p:ph type="sldNum" idx="12"/>
          </p:nvPr>
        </p:nvSpPr>
        <p:spPr>
          <a:xfrm>
            <a:off x="3777607" y="9428584"/>
            <a:ext cx="2889938" cy="496332"/>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300"/>
              <a:buFont typeface="Arial"/>
              <a:buNone/>
            </a:pPr>
            <a:fld id="{00000000-1234-1234-1234-123412341234}" type="slidenum">
              <a:rPr lang="de-DE" sz="1200" b="0" i="0" u="none" strike="noStrike" cap="none">
                <a:solidFill>
                  <a:schemeClr val="dk1"/>
                </a:solidFill>
                <a:latin typeface="Arial"/>
                <a:ea typeface="Arial"/>
                <a:cs typeface="Arial"/>
                <a:sym typeface="Arial"/>
              </a:rPr>
              <a:t>10</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483484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6203c00f22_0_1: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6203c00f22_0_1:notes"/>
          <p:cNvSpPr txBox="1">
            <a:spLocks noGrp="1"/>
          </p:cNvSpPr>
          <p:nvPr>
            <p:ph type="body" idx="1"/>
          </p:nvPr>
        </p:nvSpPr>
        <p:spPr>
          <a:xfrm>
            <a:off x="666909" y="4715153"/>
            <a:ext cx="5335200" cy="44670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Cliquez pour ajouter des notes</a:t>
            </a:r>
          </a:p>
          <a:p>
            <a:pPr marL="0" lvl="0" indent="0" algn="l" rtl="0">
              <a:spcBef>
                <a:spcPts val="0"/>
              </a:spcBef>
              <a:spcAft>
                <a:spcPts val="0"/>
              </a:spcAft>
              <a:buNone/>
            </a:pPr>
            <a:endParaRPr dirty="0"/>
          </a:p>
        </p:txBody>
      </p:sp>
      <p:sp>
        <p:nvSpPr>
          <p:cNvPr id="118" name="Google Shape;118;g6203c00f22_0_1:notes"/>
          <p:cNvSpPr txBox="1">
            <a:spLocks noGrp="1"/>
          </p:cNvSpPr>
          <p:nvPr>
            <p:ph type="sldNum" idx="12"/>
          </p:nvPr>
        </p:nvSpPr>
        <p:spPr>
          <a:xfrm>
            <a:off x="3777607" y="9428584"/>
            <a:ext cx="2889900" cy="496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de-DE"/>
              <a:t>11</a:t>
            </a:fld>
            <a:endParaRPr/>
          </a:p>
        </p:txBody>
      </p:sp>
    </p:spTree>
    <p:extLst>
      <p:ext uri="{BB962C8B-B14F-4D97-AF65-F5344CB8AC3E}">
        <p14:creationId xmlns:p14="http://schemas.microsoft.com/office/powerpoint/2010/main" val="2858577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2: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4" name="Google Shape;54;p2:notes"/>
          <p:cNvSpPr txBox="1">
            <a:spLocks noGrp="1"/>
          </p:cNvSpPr>
          <p:nvPr>
            <p:ph type="body" idx="1"/>
          </p:nvPr>
        </p:nvSpPr>
        <p:spPr>
          <a:xfrm>
            <a:off x="666909" y="4715153"/>
            <a:ext cx="5335270" cy="44669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00"/>
              <a:buFont typeface="Calibri"/>
              <a:buNone/>
            </a:pPr>
            <a:r>
              <a:rPr lang="fr-FR" dirty="0"/>
              <a:t>Ici, vous pouvez rappeler brièvement la définition de la ou des langues de scolarisation : "La (les) langue(s) utilisée(s) dans l'enseignement de la matière. C'est la langue d'enseignement dominante à l'école qui est normalement la principale langue nationale ou régionale". (Vous pourrez en savoir plus en suivant le lien ci-dessus).</a:t>
            </a:r>
            <a:endParaRPr dirty="0"/>
          </a:p>
        </p:txBody>
      </p:sp>
      <p:sp>
        <p:nvSpPr>
          <p:cNvPr id="55" name="Google Shape;55;p2:notes"/>
          <p:cNvSpPr txBox="1">
            <a:spLocks noGrp="1"/>
          </p:cNvSpPr>
          <p:nvPr>
            <p:ph type="sldNum" idx="12"/>
          </p:nvPr>
        </p:nvSpPr>
        <p:spPr>
          <a:xfrm>
            <a:off x="3777607" y="9428584"/>
            <a:ext cx="2889938" cy="496332"/>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300"/>
              <a:buFont typeface="Arial"/>
              <a:buNone/>
            </a:pPr>
            <a:fld id="{00000000-1234-1234-1234-123412341234}" type="slidenum">
              <a:rPr lang="de-DE" sz="1200" b="0" i="0" u="none" strike="noStrike" cap="none">
                <a:solidFill>
                  <a:schemeClr val="dk1"/>
                </a:solidFill>
                <a:latin typeface="Arial"/>
                <a:ea typeface="Arial"/>
                <a:cs typeface="Arial"/>
                <a:sym typeface="Arial"/>
              </a:rPr>
              <a:t>2</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271915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3:notes"/>
          <p:cNvSpPr txBox="1">
            <a:spLocks noGrp="1"/>
          </p:cNvSpPr>
          <p:nvPr>
            <p:ph type="body" idx="1"/>
          </p:nvPr>
        </p:nvSpPr>
        <p:spPr>
          <a:xfrm>
            <a:off x="666909" y="4715153"/>
            <a:ext cx="5335270" cy="4466987"/>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a:p>
          <a:p>
            <a:pPr marL="0" marR="0" lvl="0" indent="0" algn="l" rtl="0">
              <a:lnSpc>
                <a:spcPct val="100000"/>
              </a:lnSpc>
              <a:spcBef>
                <a:spcPts val="0"/>
              </a:spcBef>
              <a:spcAft>
                <a:spcPts val="0"/>
              </a:spcAft>
              <a:buClr>
                <a:schemeClr val="dk1"/>
              </a:buClr>
              <a:buSzPts val="1400"/>
              <a:buFont typeface="Calibri"/>
              <a:buNone/>
            </a:pPr>
            <a:endParaRPr/>
          </a:p>
        </p:txBody>
      </p:sp>
      <p:sp>
        <p:nvSpPr>
          <p:cNvPr id="62" name="Google Shape;62;p3: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220464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4:notes"/>
          <p:cNvSpPr txBox="1">
            <a:spLocks noGrp="1"/>
          </p:cNvSpPr>
          <p:nvPr>
            <p:ph type="body" idx="1"/>
          </p:nvPr>
        </p:nvSpPr>
        <p:spPr>
          <a:xfrm>
            <a:off x="666909" y="4715153"/>
            <a:ext cx="5335200" cy="4466989"/>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400"/>
              <a:buFont typeface="Calibri"/>
              <a:buNone/>
            </a:pPr>
            <a:r>
              <a:rPr lang="fr-FR" dirty="0"/>
              <a:t>Ces acteurs ont un rôle essentiel à jouer dans l'identification des points forts et des aspects restant à améliorer au sein de l'école. </a:t>
            </a:r>
            <a:endParaRPr dirty="0"/>
          </a:p>
        </p:txBody>
      </p:sp>
      <p:sp>
        <p:nvSpPr>
          <p:cNvPr id="68" name="Google Shape;68;p4: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28387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5: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4" name="Google Shape;74;p5:notes"/>
          <p:cNvSpPr txBox="1">
            <a:spLocks noGrp="1"/>
          </p:cNvSpPr>
          <p:nvPr>
            <p:ph type="body" idx="1"/>
          </p:nvPr>
        </p:nvSpPr>
        <p:spPr>
          <a:xfrm>
            <a:off x="666909" y="4715153"/>
            <a:ext cx="5335200" cy="4466989"/>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400"/>
              <a:buFont typeface="Calibri"/>
              <a:buNone/>
            </a:pPr>
            <a:r>
              <a:rPr lang="fr-FR" sz="1200" b="0" i="0" u="none" strike="noStrike" cap="none" dirty="0">
                <a:solidFill>
                  <a:schemeClr val="dk1"/>
                </a:solidFill>
                <a:latin typeface="+mn-lt"/>
                <a:ea typeface="Calibri"/>
                <a:cs typeface="Calibri"/>
                <a:sym typeface="Calibri"/>
              </a:rPr>
              <a:t>La feuille de route met l'accent sur ces domaines pour aider les écoles à élaborer une stratégie de soutien à la (aux) langue(s) de scolarisation. </a:t>
            </a:r>
          </a:p>
          <a:p>
            <a:pPr marL="0" marR="0" lvl="0" indent="0" algn="l" rtl="0">
              <a:lnSpc>
                <a:spcPct val="100000"/>
              </a:lnSpc>
              <a:spcBef>
                <a:spcPts val="0"/>
              </a:spcBef>
              <a:spcAft>
                <a:spcPts val="0"/>
              </a:spcAft>
              <a:buClr>
                <a:schemeClr val="dk1"/>
              </a:buClr>
              <a:buSzPts val="1400"/>
              <a:buFont typeface="Calibri"/>
              <a:buNone/>
            </a:pPr>
            <a:r>
              <a:rPr lang="fr-FR" sz="1200" b="0" i="0" u="none" strike="noStrike" cap="none" dirty="0">
                <a:solidFill>
                  <a:schemeClr val="dk1"/>
                </a:solidFill>
                <a:latin typeface="+mn-lt"/>
                <a:ea typeface="Calibri"/>
                <a:cs typeface="Calibri"/>
                <a:sym typeface="Calibri"/>
              </a:rPr>
              <a:t>Consultez le guide du coordinateur pour en savoir plus sur la portée de ces domaines.</a:t>
            </a:r>
            <a:endParaRPr sz="1200" b="0" i="0" u="none" strike="noStrike" cap="none" dirty="0">
              <a:solidFill>
                <a:schemeClr val="dk1"/>
              </a:solidFill>
              <a:latin typeface="Calibri"/>
              <a:ea typeface="Calibri"/>
              <a:cs typeface="Calibri"/>
              <a:sym typeface="Calibri"/>
            </a:endParaRPr>
          </a:p>
        </p:txBody>
      </p:sp>
      <p:sp>
        <p:nvSpPr>
          <p:cNvPr id="75" name="Google Shape;75;p5:notes"/>
          <p:cNvSpPr txBox="1">
            <a:spLocks noGrp="1"/>
          </p:cNvSpPr>
          <p:nvPr>
            <p:ph type="sldNum" idx="12"/>
          </p:nvPr>
        </p:nvSpPr>
        <p:spPr>
          <a:xfrm>
            <a:off x="3777607" y="9428584"/>
            <a:ext cx="2889900" cy="496198"/>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000000"/>
              </a:buClr>
              <a:buSzPts val="350"/>
              <a:buFont typeface="Arial"/>
              <a:buNone/>
            </a:pPr>
            <a:fld id="{00000000-1234-1234-1234-123412341234}" type="slidenum">
              <a:rPr lang="de-DE" sz="1400" b="0" i="0" u="none" strike="noStrike" cap="none">
                <a:solidFill>
                  <a:srgbClr val="000000"/>
                </a:solidFill>
                <a:latin typeface="Arial"/>
                <a:ea typeface="Arial"/>
                <a:cs typeface="Arial"/>
                <a:sym typeface="Arial"/>
              </a:rPr>
              <a:t>5</a:t>
            </a:fld>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564450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6:notes"/>
          <p:cNvSpPr txBox="1">
            <a:spLocks noGrp="1"/>
          </p:cNvSpPr>
          <p:nvPr>
            <p:ph type="body" idx="1"/>
          </p:nvPr>
        </p:nvSpPr>
        <p:spPr>
          <a:xfrm>
            <a:off x="666909" y="4715153"/>
            <a:ext cx="5335270" cy="4466987"/>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400"/>
              <a:buFont typeface="Calibri"/>
              <a:buNone/>
            </a:pPr>
            <a:r>
              <a:rPr lang="fr-FR" dirty="0"/>
              <a:t>La feuille de route est un outil d'auto-évaluation pour les écoles. Elle comprend 5 enquêtes différentes (destinées à chacun des groupes d'acteurs) accessibles en ligne. Il faut compter de 10 à 30 minutes pour y répondre. Le questionnaire prend un peu plus de temps pour les enseignants et les chefs d'établissement, mais nettement moins pour les trois autres groupes. Les différentes perspectives des acteurs quant à un même aspect sont prises en compte dans un questionnaire. Cela permet à l'école non seulement de faire une évaluation globale, mais aussi de se rendre compte d'éventuelles divergences relatives à un même domaine. Par exemple, si dans le domaine "Sensibilisation à la dimension linguistique", l'opinion du chef d'établissement diffère fortement de celle des élèves, il est souhaitable de se pencher sur les résultats. </a:t>
            </a:r>
            <a:endParaRPr dirty="0"/>
          </a:p>
        </p:txBody>
      </p:sp>
      <p:sp>
        <p:nvSpPr>
          <p:cNvPr id="81" name="Google Shape;81;p6: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97396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7:notes"/>
          <p:cNvSpPr txBox="1">
            <a:spLocks noGrp="1"/>
          </p:cNvSpPr>
          <p:nvPr>
            <p:ph type="body" idx="1"/>
          </p:nvPr>
        </p:nvSpPr>
        <p:spPr>
          <a:xfrm>
            <a:off x="666909" y="4715153"/>
            <a:ext cx="5335270" cy="4466987"/>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400"/>
              <a:buFont typeface="Calibri"/>
              <a:buNone/>
            </a:pPr>
            <a:r>
              <a:rPr lang="fr-FR" dirty="0"/>
              <a:t>Une fois l'enquête terminée, l'équipe de l'école analyse les résultats présentés de différentes manières par le coordinateur.  Les résultats généraux sont présentés sous forme de diagramme en araignée. Les points forts et les aspects à renforcer sont présentés à l'aide d'une échelle de couleurs. À droite apparaissent les neuf domaines : les différences entre les acteurs sont signalées par un "smiley de réflexion". Elles requièrent une attention particulière. </a:t>
            </a:r>
            <a:endParaRPr dirty="0"/>
          </a:p>
        </p:txBody>
      </p:sp>
      <p:sp>
        <p:nvSpPr>
          <p:cNvPr id="88" name="Google Shape;88;p7: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560029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8:notes"/>
          <p:cNvSpPr txBox="1">
            <a:spLocks noGrp="1"/>
          </p:cNvSpPr>
          <p:nvPr>
            <p:ph type="body" idx="1"/>
          </p:nvPr>
        </p:nvSpPr>
        <p:spPr>
          <a:xfrm>
            <a:off x="666909" y="4715153"/>
            <a:ext cx="5335270" cy="4466987"/>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400"/>
              <a:buFont typeface="Calibri"/>
              <a:buNone/>
            </a:pPr>
            <a:r>
              <a:rPr lang="fr-FR" dirty="0"/>
              <a:t>La navigation conduit l'utilisateur vers le niveau d'analyse suivant, où les résultats pour un domaine donné sont exposés pour chacun des groupes d'acteurs. </a:t>
            </a:r>
            <a:endParaRPr dirty="0"/>
          </a:p>
        </p:txBody>
      </p:sp>
      <p:sp>
        <p:nvSpPr>
          <p:cNvPr id="95" name="Google Shape;95;p8: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14607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9:notes"/>
          <p:cNvSpPr>
            <a:spLocks noGrp="1" noRot="1" noChangeAspect="1"/>
          </p:cNvSpPr>
          <p:nvPr>
            <p:ph type="sldImg" idx="2"/>
          </p:nvPr>
        </p:nvSpPr>
        <p:spPr>
          <a:xfrm>
            <a:off x="854075" y="744538"/>
            <a:ext cx="4960938"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9:notes"/>
          <p:cNvSpPr txBox="1">
            <a:spLocks noGrp="1"/>
          </p:cNvSpPr>
          <p:nvPr>
            <p:ph type="body" idx="1"/>
          </p:nvPr>
        </p:nvSpPr>
        <p:spPr>
          <a:xfrm>
            <a:off x="666909" y="4715153"/>
            <a:ext cx="5335200" cy="4466989"/>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r>
              <a:rPr lang="de-AT" dirty="0"/>
              <a:t>Cliquez pour ajouter des notes</a:t>
            </a:r>
            <a:endParaRPr dirty="0"/>
          </a:p>
        </p:txBody>
      </p:sp>
      <p:sp>
        <p:nvSpPr>
          <p:cNvPr id="103" name="Google Shape;103;p9:notes"/>
          <p:cNvSpPr txBox="1">
            <a:spLocks noGrp="1"/>
          </p:cNvSpPr>
          <p:nvPr>
            <p:ph type="sldNum" idx="12"/>
          </p:nvPr>
        </p:nvSpPr>
        <p:spPr>
          <a:xfrm>
            <a:off x="3777607" y="9428584"/>
            <a:ext cx="2889900" cy="496198"/>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Clr>
                <a:schemeClr val="dk1"/>
              </a:buClr>
              <a:buSzPts val="300"/>
              <a:buFont typeface="Arial"/>
              <a:buNone/>
            </a:pPr>
            <a:fld id="{00000000-1234-1234-1234-123412341234}" type="slidenum">
              <a:rPr lang="de-DE"/>
              <a:t>9</a:t>
            </a:fld>
            <a:endParaRPr/>
          </a:p>
        </p:txBody>
      </p:sp>
    </p:spTree>
    <p:extLst>
      <p:ext uri="{BB962C8B-B14F-4D97-AF65-F5344CB8AC3E}">
        <p14:creationId xmlns:p14="http://schemas.microsoft.com/office/powerpoint/2010/main" val="3704573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91512" cy="792163"/>
          </a:xfrm>
        </p:spPr>
        <p:txBody>
          <a:bodyPr/>
          <a:lstStyle/>
          <a:p>
            <a:r>
              <a:rPr lang="en-US" dirty="0"/>
              <a:t>Click to edit Master title style</a:t>
            </a:r>
          </a:p>
        </p:txBody>
      </p:sp>
      <p:sp>
        <p:nvSpPr>
          <p:cNvPr id="3" name="Content Placeholder 2"/>
          <p:cNvSpPr>
            <a:spLocks noGrp="1"/>
          </p:cNvSpPr>
          <p:nvPr>
            <p:ph idx="1"/>
          </p:nvPr>
        </p:nvSpPr>
        <p:spPr>
          <a:xfrm>
            <a:off x="395288" y="1556792"/>
            <a:ext cx="8291512" cy="410445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780928"/>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1280741"/>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91512" cy="792163"/>
          </a:xfrm>
        </p:spPr>
        <p:txBody>
          <a:bodyPr/>
          <a:lstStyle/>
          <a:p>
            <a:r>
              <a:rPr lang="en-US"/>
              <a:t>Click to edit Master title style</a:t>
            </a:r>
          </a:p>
        </p:txBody>
      </p:sp>
      <p:sp>
        <p:nvSpPr>
          <p:cNvPr id="3" name="Content Placeholder 2"/>
          <p:cNvSpPr>
            <a:spLocks noGrp="1"/>
          </p:cNvSpPr>
          <p:nvPr>
            <p:ph sz="half" idx="1"/>
          </p:nvPr>
        </p:nvSpPr>
        <p:spPr>
          <a:xfrm>
            <a:off x="457200" y="1600201"/>
            <a:ext cx="4038600" cy="40610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0610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91512" cy="792163"/>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48637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48637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0" cy="546020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1"/>
            <a:ext cx="3008313" cy="42981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3659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2028" y="0"/>
            <a:ext cx="9139943" cy="6858000"/>
          </a:xfrm>
          <a:prstGeom prst="rect">
            <a:avLst/>
          </a:prstGeom>
        </p:spPr>
      </p:pic>
      <p:sp>
        <p:nvSpPr>
          <p:cNvPr id="1026" name="Title Placeholder 1"/>
          <p:cNvSpPr>
            <a:spLocks noGrp="1"/>
          </p:cNvSpPr>
          <p:nvPr>
            <p:ph type="title"/>
          </p:nvPr>
        </p:nvSpPr>
        <p:spPr bwMode="auto">
          <a:xfrm>
            <a:off x="395288" y="1196975"/>
            <a:ext cx="8291512" cy="7921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395288" y="2133600"/>
            <a:ext cx="8291512"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78DE08D5-14EC-483C-9FDC-FAA2107F912C}" type="datetimeFigureOut">
              <a:rPr lang="en-US"/>
              <a:pPr>
                <a:defRPr/>
              </a:pPr>
              <a:t>12/15/2020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7A3C00E-8954-4820-9BAE-56FB4F8A5B80}" type="slidenum">
              <a:rPr lang="en-US"/>
              <a:pPr>
                <a:defRPr/>
              </a:pPr>
              <a:t>‹Nr.›</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cml.at/roadmapforschool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coe.int/fr/web/platform-plurilingual-intercultural-language-education/hom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323528" y="188640"/>
            <a:ext cx="8291512" cy="2304256"/>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900"/>
              <a:buFont typeface="Calibri"/>
              <a:buNone/>
            </a:pPr>
            <a:r>
              <a:rPr lang="fr-FR" sz="3600" b="1">
                <a:latin typeface="Arial Narrow"/>
                <a:ea typeface="Arial Narrow"/>
                <a:cs typeface="Arial Narrow"/>
                <a:sym typeface="Arial Narrow"/>
              </a:rPr>
              <a:t>La/les langue(s) de scolarisation : une feuille de route pour les établissements scolaires</a:t>
            </a:r>
          </a:p>
        </p:txBody>
      </p:sp>
      <p:sp>
        <p:nvSpPr>
          <p:cNvPr id="50" name="Google Shape;50;p11"/>
          <p:cNvSpPr txBox="1">
            <a:spLocks noGrp="1"/>
          </p:cNvSpPr>
          <p:nvPr>
            <p:ph type="body" idx="1"/>
          </p:nvPr>
        </p:nvSpPr>
        <p:spPr>
          <a:xfrm>
            <a:off x="899592" y="2708921"/>
            <a:ext cx="7416824" cy="1296144"/>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3200"/>
              <a:buFont typeface="Arial"/>
              <a:buNone/>
            </a:pPr>
            <a:r>
              <a:rPr lang="fr-FR" sz="3200" b="0" i="1" u="none" strike="noStrike" cap="none" dirty="0">
                <a:solidFill>
                  <a:schemeClr val="dk1"/>
                </a:solidFill>
                <a:latin typeface="Arial Narrow"/>
                <a:ea typeface="Arial Narrow"/>
                <a:cs typeface="Arial Narrow"/>
                <a:sym typeface="Arial Narrow"/>
              </a:rPr>
              <a:t>Idées ma</a:t>
            </a:r>
            <a:r>
              <a:rPr lang="fr-FR" i="1" dirty="0">
                <a:latin typeface="Arial Narrow"/>
                <a:ea typeface="Arial Narrow"/>
                <a:cs typeface="Arial Narrow"/>
                <a:sym typeface="Arial Narrow"/>
              </a:rPr>
              <a:t>î</a:t>
            </a:r>
            <a:r>
              <a:rPr lang="fr-FR" sz="3200" b="0" i="1" u="none" strike="noStrike" cap="none" dirty="0">
                <a:solidFill>
                  <a:schemeClr val="dk1"/>
                </a:solidFill>
                <a:latin typeface="Arial Narrow"/>
                <a:ea typeface="Arial Narrow"/>
                <a:cs typeface="Arial Narrow"/>
                <a:sym typeface="Arial Narrow"/>
              </a:rPr>
              <a:t>tresses de la FEUILLE DE ROUTE et retombées pour I’établissement scolaire</a:t>
            </a:r>
          </a:p>
          <a:p>
            <a:pPr marL="0" marR="0" lvl="0" indent="0" algn="ctr" rtl="0">
              <a:lnSpc>
                <a:spcPct val="100000"/>
              </a:lnSpc>
              <a:spcBef>
                <a:spcPts val="640"/>
              </a:spcBef>
              <a:spcAft>
                <a:spcPts val="0"/>
              </a:spcAft>
              <a:buClr>
                <a:schemeClr val="dk1"/>
              </a:buClr>
              <a:buSzPts val="3200"/>
              <a:buFont typeface="Arial"/>
              <a:buNone/>
            </a:pPr>
            <a:endParaRPr sz="3200" b="0" i="0" u="none" strike="noStrike" cap="none" dirty="0">
              <a:solidFill>
                <a:schemeClr val="dk1"/>
              </a:solidFill>
              <a:latin typeface="Arial Narrow"/>
              <a:ea typeface="Arial Narrow"/>
              <a:cs typeface="Arial Narrow"/>
              <a:sym typeface="Arial Narrow"/>
            </a:endParaRPr>
          </a:p>
        </p:txBody>
      </p:sp>
      <p:sp>
        <p:nvSpPr>
          <p:cNvPr id="51" name="Google Shape;51;p11"/>
          <p:cNvSpPr txBox="1"/>
          <p:nvPr/>
        </p:nvSpPr>
        <p:spPr>
          <a:xfrm>
            <a:off x="2159645" y="4581128"/>
            <a:ext cx="4619278" cy="83099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hlink"/>
              </a:buClr>
              <a:buSzPts val="600"/>
              <a:buFont typeface="Arial"/>
              <a:buNone/>
            </a:pPr>
            <a:r>
              <a:rPr lang="fr-FR" sz="2400" b="0" i="0" u="sng" strike="noStrike" cap="none">
                <a:solidFill>
                  <a:schemeClr val="hlink"/>
                </a:solidFill>
                <a:latin typeface="Arial Narrow"/>
                <a:ea typeface="Arial Narrow"/>
                <a:cs typeface="Arial Narrow"/>
                <a:sym typeface="Arial Narrow"/>
                <a:hlinkClick r:id="rId3"/>
              </a:rPr>
              <a:t>www.ecml.at/roadmapforschools</a:t>
            </a:r>
          </a:p>
          <a:p>
            <a:pPr marL="0" marR="0" lvl="0" indent="0" algn="l" rtl="0">
              <a:lnSpc>
                <a:spcPct val="100000"/>
              </a:lnSpc>
              <a:spcBef>
                <a:spcPts val="0"/>
              </a:spcBef>
              <a:spcAft>
                <a:spcPts val="0"/>
              </a:spcAft>
              <a:buClr>
                <a:srgbClr val="000000"/>
              </a:buClr>
              <a:buSzPts val="600"/>
              <a:buFont typeface="Arial"/>
              <a:buNone/>
            </a:pPr>
            <a:endParaRPr sz="2400" b="0" i="0" u="none" strike="noStrike" cap="none">
              <a:solidFill>
                <a:schemeClr val="dk1"/>
              </a:solidFill>
              <a:latin typeface="Arial Narrow"/>
              <a:ea typeface="Arial Narrow"/>
              <a:cs typeface="Arial Narrow"/>
              <a:sym typeface="Arial Narrow"/>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0"/>
          <p:cNvSpPr txBox="1">
            <a:spLocks noGrp="1"/>
          </p:cNvSpPr>
          <p:nvPr>
            <p:ph type="title"/>
          </p:nvPr>
        </p:nvSpPr>
        <p:spPr>
          <a:xfrm>
            <a:off x="999263" y="367805"/>
            <a:ext cx="7772400" cy="684931"/>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chemeClr val="dk1"/>
              </a:buClr>
              <a:buSzPts val="1400"/>
              <a:buFont typeface="Calibri"/>
              <a:buNone/>
            </a:pPr>
            <a:r>
              <a:rPr lang="fr-FR" sz="2800" cap="none" dirty="0" smtClean="0">
                <a:latin typeface="Arial"/>
                <a:ea typeface="Arial"/>
                <a:cs typeface="Arial"/>
                <a:sym typeface="Arial"/>
              </a:rPr>
              <a:t>Cercle de qualité</a:t>
            </a:r>
            <a:endParaRPr lang="fr-FR" sz="2800" cap="none" dirty="0">
              <a:latin typeface="Arial"/>
              <a:ea typeface="Arial"/>
              <a:cs typeface="Arial"/>
              <a:sym typeface="Arial"/>
            </a:endParaRPr>
          </a:p>
        </p:txBody>
      </p:sp>
      <p:sp>
        <p:nvSpPr>
          <p:cNvPr id="114" name="Google Shape;114;p20"/>
          <p:cNvSpPr txBox="1"/>
          <p:nvPr/>
        </p:nvSpPr>
        <p:spPr>
          <a:xfrm>
            <a:off x="999263" y="1196752"/>
            <a:ext cx="7560840"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r-FR" sz="1800" dirty="0">
                <a:solidFill>
                  <a:schemeClr val="dk1"/>
                </a:solidFill>
              </a:rPr>
              <a:t>Le projet FEUILLE DE ROUTE souscrit à l’idée que la valorisation de la qualité repose sur l’</a:t>
            </a:r>
            <a:r>
              <a:rPr lang="fr-FR" sz="1800" dirty="0" err="1">
                <a:solidFill>
                  <a:schemeClr val="dk1"/>
                </a:solidFill>
              </a:rPr>
              <a:t>auto-réflexion</a:t>
            </a:r>
            <a:r>
              <a:rPr lang="fr-FR" sz="1800" dirty="0">
                <a:solidFill>
                  <a:schemeClr val="dk1"/>
                </a:solidFill>
              </a:rPr>
              <a:t>, la collaboration et l’action ciblée.</a:t>
            </a:r>
          </a:p>
        </p:txBody>
      </p:sp>
      <p:pic>
        <p:nvPicPr>
          <p:cNvPr id="3" name="Picture 2"/>
          <p:cNvPicPr>
            <a:picLocks noChangeAspect="1"/>
          </p:cNvPicPr>
          <p:nvPr/>
        </p:nvPicPr>
        <p:blipFill>
          <a:blip r:embed="rId3"/>
          <a:stretch>
            <a:fillRect/>
          </a:stretch>
        </p:blipFill>
        <p:spPr>
          <a:xfrm>
            <a:off x="2699792" y="2016429"/>
            <a:ext cx="4027119" cy="358169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1"/>
          <p:cNvSpPr txBox="1">
            <a:spLocks noGrp="1"/>
          </p:cNvSpPr>
          <p:nvPr>
            <p:ph type="title"/>
          </p:nvPr>
        </p:nvSpPr>
        <p:spPr>
          <a:xfrm>
            <a:off x="722313" y="2780928"/>
            <a:ext cx="7772400" cy="13620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fr-FR" cap="none" dirty="0" smtClean="0"/>
              <a:t>M</a:t>
            </a:r>
            <a:r>
              <a:rPr lang="fr-FR" cap="none" dirty="0" smtClean="0"/>
              <a:t>erci pour votre attention</a:t>
            </a:r>
            <a:r>
              <a:rPr lang="fr-FR" dirty="0" smtClean="0"/>
              <a:t>!</a:t>
            </a:r>
            <a:endParaRPr lang="fr-FR" dirty="0"/>
          </a:p>
        </p:txBody>
      </p:sp>
      <p:sp>
        <p:nvSpPr>
          <p:cNvPr id="121" name="Google Shape;121;p21"/>
          <p:cNvSpPr txBox="1">
            <a:spLocks noGrp="1"/>
          </p:cNvSpPr>
          <p:nvPr>
            <p:ph type="body" idx="1"/>
          </p:nvPr>
        </p:nvSpPr>
        <p:spPr>
          <a:xfrm>
            <a:off x="722313" y="1280741"/>
            <a:ext cx="7772400" cy="1500300"/>
          </a:xfrm>
          <a:prstGeom prst="rect">
            <a:avLst/>
          </a:prstGeom>
        </p:spPr>
        <p:txBody>
          <a:bodyPr spcFirstLastPara="1" wrap="square" lIns="91425" tIns="45700" rIns="91425" bIns="45700" anchor="b" anchorCtr="0">
            <a:noAutofit/>
          </a:bodyPr>
          <a:lstStyle/>
          <a:p>
            <a:pPr marL="0" lvl="0" indent="0" algn="l" rtl="0">
              <a:spcBef>
                <a:spcPts val="40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12"/>
          <p:cNvSpPr txBox="1">
            <a:spLocks noGrp="1"/>
          </p:cNvSpPr>
          <p:nvPr>
            <p:ph type="title"/>
          </p:nvPr>
        </p:nvSpPr>
        <p:spPr>
          <a:xfrm>
            <a:off x="0" y="476672"/>
            <a:ext cx="8687048" cy="79216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000"/>
              <a:buFont typeface="Calibri"/>
              <a:buNone/>
            </a:pPr>
            <a:r>
              <a:rPr lang="fr-FR" sz="2800" b="1" i="0" u="none" strike="noStrike" cap="none" dirty="0">
                <a:solidFill>
                  <a:schemeClr val="dk1"/>
                </a:solidFill>
                <a:latin typeface="Arial"/>
                <a:ea typeface="Arial"/>
                <a:cs typeface="Arial"/>
                <a:sym typeface="Arial"/>
              </a:rPr>
              <a:t>Plateforme de ressources et de références pour l’éducation plurilingue et interculturelle</a:t>
            </a:r>
          </a:p>
        </p:txBody>
      </p:sp>
      <p:sp>
        <p:nvSpPr>
          <p:cNvPr id="59" name="Google Shape;59;p12"/>
          <p:cNvSpPr/>
          <p:nvPr/>
        </p:nvSpPr>
        <p:spPr>
          <a:xfrm>
            <a:off x="755576" y="5474816"/>
            <a:ext cx="8356984" cy="649738"/>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hlink"/>
              </a:buClr>
              <a:buSzPts val="450"/>
              <a:buFont typeface="Arial"/>
              <a:buNone/>
            </a:pPr>
            <a:r>
              <a:rPr lang="fr-FR" sz="1800" b="0" i="0" u="sng" strike="noStrike" cap="none">
                <a:solidFill>
                  <a:schemeClr val="hlink"/>
                </a:solidFill>
                <a:latin typeface="Arial Narrow"/>
                <a:ea typeface="Arial Narrow"/>
                <a:cs typeface="Arial Narrow"/>
                <a:sym typeface="Arial Narrow"/>
                <a:hlinkClick r:id="rId3"/>
              </a:rPr>
              <a:t>https://www.coe.int/fr/web/platform-plurilingual-intercultural-language-education/home</a:t>
            </a:r>
          </a:p>
          <a:p>
            <a:pPr marL="0" marR="0" lvl="0" indent="0" algn="l" rtl="0">
              <a:lnSpc>
                <a:spcPct val="100000"/>
              </a:lnSpc>
              <a:spcBef>
                <a:spcPts val="0"/>
              </a:spcBef>
              <a:spcAft>
                <a:spcPts val="0"/>
              </a:spcAft>
              <a:buClr>
                <a:srgbClr val="000000"/>
              </a:buClr>
              <a:buSzPts val="450"/>
              <a:buFont typeface="Arial"/>
              <a:buNone/>
            </a:pPr>
            <a:endParaRPr sz="1800" b="0" i="0" u="none" strike="noStrike" cap="none">
              <a:solidFill>
                <a:schemeClr val="dk1"/>
              </a:solidFill>
              <a:latin typeface="Arial Narrow"/>
              <a:ea typeface="Arial Narrow"/>
              <a:cs typeface="Arial Narrow"/>
              <a:sym typeface="Arial Narrow"/>
            </a:endParaRPr>
          </a:p>
        </p:txBody>
      </p:sp>
      <p:pic>
        <p:nvPicPr>
          <p:cNvPr id="9" name="Picture 8" descr="A close up of a sign&#10;&#10;Description automatically generated">
            <a:extLst>
              <a:ext uri="{FF2B5EF4-FFF2-40B4-BE49-F238E27FC236}">
                <a16:creationId xmlns:a16="http://schemas.microsoft.com/office/drawing/2014/main" xmlns="" id="{A2707E5F-C60C-47B5-85C6-4196C0186CA6}"/>
              </a:ext>
            </a:extLst>
          </p:cNvPr>
          <p:cNvPicPr>
            <a:picLocks noChangeAspect="1"/>
          </p:cNvPicPr>
          <p:nvPr/>
        </p:nvPicPr>
        <p:blipFill rotWithShape="1">
          <a:blip r:embed="rId4"/>
          <a:srcRect l="-1675" t="1419" r="522" b="21742"/>
          <a:stretch/>
        </p:blipFill>
        <p:spPr>
          <a:xfrm>
            <a:off x="1828801" y="1647224"/>
            <a:ext cx="4864230" cy="365398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3"/>
          <p:cNvSpPr txBox="1">
            <a:spLocks noGrp="1"/>
          </p:cNvSpPr>
          <p:nvPr>
            <p:ph type="title"/>
          </p:nvPr>
        </p:nvSpPr>
        <p:spPr>
          <a:xfrm>
            <a:off x="395536" y="620688"/>
            <a:ext cx="8291512" cy="79216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100"/>
              <a:buFont typeface="Calibri"/>
              <a:buNone/>
            </a:pPr>
            <a:r>
              <a:rPr lang="fr-FR" sz="2800" b="1" dirty="0">
                <a:latin typeface="Arial"/>
                <a:ea typeface="Arial"/>
                <a:cs typeface="Arial"/>
                <a:sym typeface="Arial"/>
              </a:rPr>
              <a:t>Portée et objectifs de la FEUILLE DE ROUTE</a:t>
            </a:r>
          </a:p>
        </p:txBody>
      </p:sp>
      <p:sp>
        <p:nvSpPr>
          <p:cNvPr id="65" name="Google Shape;65;p13"/>
          <p:cNvSpPr txBox="1">
            <a:spLocks noGrp="1"/>
          </p:cNvSpPr>
          <p:nvPr>
            <p:ph type="body" idx="1"/>
          </p:nvPr>
        </p:nvSpPr>
        <p:spPr>
          <a:xfrm>
            <a:off x="539552" y="1690606"/>
            <a:ext cx="8064896" cy="4104457"/>
          </a:xfrm>
          <a:prstGeom prst="rect">
            <a:avLst/>
          </a:prstGeom>
          <a:noFill/>
          <a:ln>
            <a:noFill/>
          </a:ln>
        </p:spPr>
        <p:txBody>
          <a:bodyPr spcFirstLastPara="1" wrap="square" lIns="91425" tIns="45700" rIns="91425" bIns="45700" anchor="t" anchorCtr="0">
            <a:noAutofit/>
          </a:bodyPr>
          <a:lstStyle/>
          <a:p>
            <a:pPr marL="342900" marR="0" lvl="0" indent="-342900" algn="just" rtl="0">
              <a:lnSpc>
                <a:spcPct val="150000"/>
              </a:lnSpc>
              <a:spcBef>
                <a:spcPts val="0"/>
              </a:spcBef>
              <a:spcAft>
                <a:spcPts val="0"/>
              </a:spcAft>
              <a:buClr>
                <a:schemeClr val="dk1"/>
              </a:buClr>
              <a:buSzPts val="2800"/>
              <a:buFont typeface="Arial"/>
              <a:buChar char="•"/>
            </a:pPr>
            <a:r>
              <a:rPr lang="fr-FR" sz="2400" dirty="0">
                <a:latin typeface="Arial"/>
                <a:ea typeface="Arial"/>
                <a:cs typeface="Arial"/>
                <a:sym typeface="Arial"/>
              </a:rPr>
              <a:t>Favoriser les compétences </a:t>
            </a:r>
            <a:r>
              <a:rPr lang="fr-FR" sz="2400" b="1" dirty="0">
                <a:latin typeface="Arial"/>
                <a:ea typeface="Arial"/>
                <a:cs typeface="Arial"/>
                <a:sym typeface="Arial"/>
              </a:rPr>
              <a:t>linguistiques</a:t>
            </a:r>
            <a:r>
              <a:rPr lang="fr-FR" sz="2400" dirty="0">
                <a:latin typeface="Arial"/>
                <a:ea typeface="Arial"/>
                <a:cs typeface="Arial"/>
                <a:sym typeface="Arial"/>
              </a:rPr>
              <a:t> et </a:t>
            </a:r>
            <a:r>
              <a:rPr lang="fr-FR" sz="2400" b="1" dirty="0">
                <a:latin typeface="Arial"/>
                <a:ea typeface="Arial"/>
                <a:cs typeface="Arial"/>
                <a:sym typeface="Arial"/>
              </a:rPr>
              <a:t>cognitives</a:t>
            </a:r>
            <a:r>
              <a:rPr lang="fr-FR" sz="2400" dirty="0">
                <a:latin typeface="Arial"/>
                <a:ea typeface="Arial"/>
                <a:cs typeface="Arial"/>
                <a:sym typeface="Arial"/>
              </a:rPr>
              <a:t> de </a:t>
            </a:r>
            <a:r>
              <a:rPr lang="fr-FR" sz="2400" b="1" dirty="0">
                <a:latin typeface="Arial"/>
                <a:ea typeface="Arial"/>
                <a:cs typeface="Arial"/>
                <a:sym typeface="Arial"/>
              </a:rPr>
              <a:t>TOUS</a:t>
            </a:r>
            <a:r>
              <a:rPr lang="fr-FR" sz="2400" dirty="0">
                <a:latin typeface="Arial"/>
                <a:ea typeface="Arial"/>
                <a:cs typeface="Arial"/>
                <a:sym typeface="Arial"/>
              </a:rPr>
              <a:t> les élèves en adoptant une approche globale</a:t>
            </a:r>
          </a:p>
          <a:p>
            <a:pPr marL="342900" marR="0" lvl="0" indent="-342900" algn="just" rtl="0">
              <a:lnSpc>
                <a:spcPct val="150000"/>
              </a:lnSpc>
              <a:spcBef>
                <a:spcPts val="0"/>
              </a:spcBef>
              <a:spcAft>
                <a:spcPts val="0"/>
              </a:spcAft>
              <a:buClr>
                <a:schemeClr val="dk1"/>
              </a:buClr>
              <a:buSzPts val="2800"/>
              <a:buFont typeface="Arial"/>
              <a:buChar char="•"/>
            </a:pPr>
            <a:r>
              <a:rPr lang="fr-FR" sz="2400" i="0" u="none" strike="noStrike" cap="none" dirty="0">
                <a:solidFill>
                  <a:schemeClr val="dk1"/>
                </a:solidFill>
                <a:latin typeface="Arial"/>
                <a:ea typeface="Arial"/>
                <a:cs typeface="Arial"/>
                <a:sym typeface="Arial"/>
              </a:rPr>
              <a:t>Aider les établissements à </a:t>
            </a:r>
            <a:r>
              <a:rPr lang="fr-FR" sz="2400" b="1" i="0" u="none" strike="noStrike" cap="none" dirty="0">
                <a:solidFill>
                  <a:schemeClr val="dk1"/>
                </a:solidFill>
                <a:latin typeface="Arial"/>
                <a:ea typeface="Arial"/>
                <a:cs typeface="Arial"/>
                <a:sym typeface="Arial"/>
              </a:rPr>
              <a:t>identifier</a:t>
            </a:r>
            <a:r>
              <a:rPr lang="fr-FR" sz="2400" i="0" u="none" strike="noStrike" cap="none" dirty="0">
                <a:solidFill>
                  <a:schemeClr val="dk1"/>
                </a:solidFill>
                <a:latin typeface="Arial"/>
                <a:ea typeface="Arial"/>
                <a:cs typeface="Arial"/>
                <a:sym typeface="Arial"/>
              </a:rPr>
              <a:t> et à </a:t>
            </a:r>
            <a:r>
              <a:rPr lang="fr-FR" sz="2400" b="1" i="0" u="none" strike="noStrike" cap="none" dirty="0">
                <a:solidFill>
                  <a:schemeClr val="dk1"/>
                </a:solidFill>
                <a:latin typeface="Arial"/>
                <a:ea typeface="Arial"/>
                <a:cs typeface="Arial"/>
                <a:sym typeface="Arial"/>
              </a:rPr>
              <a:t>répondre</a:t>
            </a:r>
            <a:r>
              <a:rPr lang="fr-FR" sz="2400" i="0" u="none" strike="noStrike" cap="none" dirty="0">
                <a:solidFill>
                  <a:schemeClr val="dk1"/>
                </a:solidFill>
                <a:latin typeface="Arial"/>
                <a:ea typeface="Arial"/>
                <a:cs typeface="Arial"/>
                <a:sym typeface="Arial"/>
              </a:rPr>
              <a:t> aux besoins présents</a:t>
            </a:r>
          </a:p>
          <a:p>
            <a:pPr marL="342900" marR="0" lvl="0" indent="-342900" algn="just" rtl="0">
              <a:lnSpc>
                <a:spcPct val="150000"/>
              </a:lnSpc>
              <a:spcBef>
                <a:spcPts val="0"/>
              </a:spcBef>
              <a:spcAft>
                <a:spcPts val="0"/>
              </a:spcAft>
              <a:buClr>
                <a:schemeClr val="dk1"/>
              </a:buClr>
              <a:buSzPts val="2800"/>
              <a:buFont typeface="Arial"/>
              <a:buChar char="•"/>
            </a:pPr>
            <a:r>
              <a:rPr lang="fr-FR" sz="2400" dirty="0">
                <a:latin typeface="Arial"/>
                <a:ea typeface="Arial"/>
                <a:cs typeface="Arial"/>
                <a:sym typeface="Arial"/>
              </a:rPr>
              <a:t>Proposer des </a:t>
            </a:r>
            <a:r>
              <a:rPr lang="fr-FR" sz="2400" b="1" dirty="0">
                <a:latin typeface="Arial"/>
                <a:ea typeface="Arial"/>
                <a:cs typeface="Arial"/>
                <a:sym typeface="Arial"/>
              </a:rPr>
              <a:t>outils</a:t>
            </a:r>
            <a:r>
              <a:rPr lang="fr-FR" sz="2400" dirty="0">
                <a:latin typeface="Arial"/>
                <a:ea typeface="Arial"/>
                <a:cs typeface="Arial"/>
                <a:sym typeface="Arial"/>
              </a:rPr>
              <a:t> permettant d’identifier ces besoins</a:t>
            </a:r>
          </a:p>
          <a:p>
            <a:pPr marL="342900" marR="0" lvl="0" indent="-342900" algn="just" rtl="0">
              <a:lnSpc>
                <a:spcPct val="150000"/>
              </a:lnSpc>
              <a:spcBef>
                <a:spcPts val="0"/>
              </a:spcBef>
              <a:spcAft>
                <a:spcPts val="0"/>
              </a:spcAft>
              <a:buClr>
                <a:schemeClr val="dk1"/>
              </a:buClr>
              <a:buSzPts val="2800"/>
              <a:buFont typeface="Arial"/>
              <a:buChar char="•"/>
            </a:pPr>
            <a:r>
              <a:rPr lang="fr-FR" sz="2400" dirty="0">
                <a:latin typeface="Arial"/>
                <a:ea typeface="Arial"/>
                <a:cs typeface="Arial"/>
                <a:sym typeface="Arial"/>
              </a:rPr>
              <a:t>Proposer du </a:t>
            </a:r>
            <a:r>
              <a:rPr lang="fr-FR" sz="2400" b="1" dirty="0">
                <a:latin typeface="Arial"/>
                <a:ea typeface="Arial"/>
                <a:cs typeface="Arial"/>
                <a:sym typeface="Arial"/>
              </a:rPr>
              <a:t>matériel</a:t>
            </a:r>
            <a:r>
              <a:rPr lang="fr-FR" sz="2400" dirty="0">
                <a:latin typeface="Arial"/>
                <a:ea typeface="Arial"/>
                <a:cs typeface="Arial"/>
                <a:sym typeface="Arial"/>
              </a:rPr>
              <a:t> pour aider les établissements scolaires à améliorer leurs pratiques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4"/>
          <p:cNvSpPr txBox="1">
            <a:spLocks noGrp="1"/>
          </p:cNvSpPr>
          <p:nvPr>
            <p:ph type="title"/>
          </p:nvPr>
        </p:nvSpPr>
        <p:spPr>
          <a:xfrm>
            <a:off x="395536" y="620688"/>
            <a:ext cx="8291400" cy="1800200"/>
          </a:xfrm>
          <a:prstGeom prst="rect">
            <a:avLst/>
          </a:prstGeom>
          <a:noFill/>
          <a:ln>
            <a:noFill/>
          </a:ln>
        </p:spPr>
        <p:txBody>
          <a:bodyPr spcFirstLastPara="1" wrap="square" lIns="91425" tIns="45700" rIns="91425" bIns="45700" anchor="ctr" anchorCtr="0">
            <a:noAutofit/>
          </a:bodyPr>
          <a:lstStyle/>
          <a:p>
            <a:pPr marL="0" marR="0" lvl="0" indent="0" algn="ctr" rtl="0">
              <a:lnSpc>
                <a:spcPct val="150000"/>
              </a:lnSpc>
              <a:spcBef>
                <a:spcPts val="1200"/>
              </a:spcBef>
              <a:spcAft>
                <a:spcPts val="0"/>
              </a:spcAft>
              <a:buClr>
                <a:schemeClr val="dk1"/>
              </a:buClr>
              <a:buSzPts val="1100"/>
              <a:buFont typeface="Calibri"/>
              <a:buNone/>
            </a:pPr>
            <a:r>
              <a:rPr lang="fr-FR" sz="2800" b="1" dirty="0">
                <a:solidFill>
                  <a:schemeClr val="dk1"/>
                </a:solidFill>
                <a:latin typeface="Arial"/>
                <a:ea typeface="Arial"/>
                <a:cs typeface="Arial"/>
                <a:sym typeface="Arial"/>
              </a:rPr>
              <a:t>Acteurs</a:t>
            </a:r>
            <a:r>
              <a:rPr lang="fr-FR" sz="1800" b="1" dirty="0">
                <a:solidFill>
                  <a:schemeClr val="dk1"/>
                </a:solidFill>
                <a:latin typeface="Arial"/>
                <a:ea typeface="Arial"/>
                <a:cs typeface="Arial"/>
                <a:sym typeface="Arial"/>
              </a:rPr>
              <a:t/>
            </a:r>
            <a:br>
              <a:rPr lang="fr-FR" sz="1800" b="1" dirty="0">
                <a:solidFill>
                  <a:schemeClr val="dk1"/>
                </a:solidFill>
                <a:latin typeface="Arial"/>
                <a:ea typeface="Arial"/>
                <a:cs typeface="Arial"/>
                <a:sym typeface="Arial"/>
              </a:rPr>
            </a:br>
            <a:r>
              <a:rPr lang="fr-FR" sz="2400" b="1" dirty="0">
                <a:solidFill>
                  <a:schemeClr val="dk1"/>
                </a:solidFill>
                <a:latin typeface="Arial"/>
                <a:ea typeface="Arial"/>
                <a:cs typeface="Arial"/>
                <a:sym typeface="Arial"/>
              </a:rPr>
              <a:t>Qui peut prendre part au projet FEUILLE DE ROUTE?</a:t>
            </a:r>
          </a:p>
        </p:txBody>
      </p:sp>
      <p:sp>
        <p:nvSpPr>
          <p:cNvPr id="71" name="Google Shape;71;p14"/>
          <p:cNvSpPr txBox="1">
            <a:spLocks noGrp="1"/>
          </p:cNvSpPr>
          <p:nvPr>
            <p:ph type="body" idx="1"/>
          </p:nvPr>
        </p:nvSpPr>
        <p:spPr>
          <a:xfrm>
            <a:off x="1115616" y="2636912"/>
            <a:ext cx="7571072" cy="3024480"/>
          </a:xfrm>
          <a:prstGeom prst="rect">
            <a:avLst/>
          </a:prstGeom>
          <a:noFill/>
          <a:ln>
            <a:noFill/>
          </a:ln>
        </p:spPr>
        <p:txBody>
          <a:bodyPr spcFirstLastPara="1" wrap="square" lIns="91425" tIns="45700" rIns="91425" bIns="45700" anchor="t" anchorCtr="0">
            <a:noAutofit/>
          </a:bodyPr>
          <a:lstStyle/>
          <a:p>
            <a:pPr marL="342900" lvl="0" indent="-381000" algn="l" rtl="0">
              <a:lnSpc>
                <a:spcPct val="115000"/>
              </a:lnSpc>
              <a:spcBef>
                <a:spcPts val="0"/>
              </a:spcBef>
              <a:spcAft>
                <a:spcPts val="0"/>
              </a:spcAft>
              <a:buSzPts val="2400"/>
              <a:buChar char="•"/>
            </a:pPr>
            <a:r>
              <a:rPr lang="fr-FR" sz="2400" dirty="0">
                <a:latin typeface="Arial"/>
                <a:ea typeface="Arial"/>
                <a:cs typeface="Arial"/>
                <a:sym typeface="Arial"/>
              </a:rPr>
              <a:t>Chefs d’établissement </a:t>
            </a:r>
          </a:p>
          <a:p>
            <a:pPr marL="342900" lvl="0" indent="-381000" algn="l" rtl="0">
              <a:lnSpc>
                <a:spcPct val="115000"/>
              </a:lnSpc>
              <a:spcBef>
                <a:spcPts val="0"/>
              </a:spcBef>
              <a:spcAft>
                <a:spcPts val="0"/>
              </a:spcAft>
              <a:buSzPts val="2400"/>
              <a:buChar char="•"/>
            </a:pPr>
            <a:r>
              <a:rPr lang="fr-FR" sz="2400" dirty="0">
                <a:latin typeface="Arial"/>
                <a:ea typeface="Arial"/>
                <a:cs typeface="Arial"/>
                <a:sym typeface="Arial"/>
              </a:rPr>
              <a:t>Enseignant(e)s</a:t>
            </a:r>
          </a:p>
          <a:p>
            <a:pPr marL="342900" lvl="0" indent="-381000" algn="l" rtl="0">
              <a:lnSpc>
                <a:spcPct val="115000"/>
              </a:lnSpc>
              <a:spcBef>
                <a:spcPts val="0"/>
              </a:spcBef>
              <a:spcAft>
                <a:spcPts val="0"/>
              </a:spcAft>
              <a:buSzPts val="2400"/>
              <a:buChar char="•"/>
            </a:pPr>
            <a:r>
              <a:rPr lang="fr-FR" sz="2400" dirty="0">
                <a:latin typeface="Arial"/>
                <a:ea typeface="Arial"/>
                <a:cs typeface="Arial"/>
                <a:sym typeface="Arial"/>
              </a:rPr>
              <a:t>Personnel non enseignant</a:t>
            </a:r>
          </a:p>
          <a:p>
            <a:pPr marL="342900" lvl="0" indent="-381000" algn="l" rtl="0">
              <a:lnSpc>
                <a:spcPct val="115000"/>
              </a:lnSpc>
              <a:spcBef>
                <a:spcPts val="0"/>
              </a:spcBef>
              <a:spcAft>
                <a:spcPts val="0"/>
              </a:spcAft>
              <a:buSzPts val="2400"/>
              <a:buChar char="•"/>
            </a:pPr>
            <a:r>
              <a:rPr lang="fr-FR" sz="2400" dirty="0">
                <a:latin typeface="Arial"/>
                <a:ea typeface="Arial"/>
                <a:cs typeface="Arial"/>
                <a:sym typeface="Arial"/>
              </a:rPr>
              <a:t>Élèves</a:t>
            </a:r>
          </a:p>
          <a:p>
            <a:pPr marL="342900" lvl="0" indent="-381000" algn="l" rtl="0">
              <a:lnSpc>
                <a:spcPct val="115000"/>
              </a:lnSpc>
              <a:spcBef>
                <a:spcPts val="0"/>
              </a:spcBef>
              <a:spcAft>
                <a:spcPts val="0"/>
              </a:spcAft>
              <a:buSzPts val="2400"/>
              <a:buChar char="•"/>
            </a:pPr>
            <a:r>
              <a:rPr lang="fr-FR" sz="2400" dirty="0">
                <a:latin typeface="Arial"/>
                <a:ea typeface="Arial"/>
                <a:cs typeface="Arial"/>
                <a:sym typeface="Arial"/>
              </a:rPr>
              <a:t>Parents</a:t>
            </a:r>
          </a:p>
          <a:p>
            <a:pPr marL="342900" marR="0" lvl="0" indent="0" algn="l" rtl="0">
              <a:lnSpc>
                <a:spcPct val="100000"/>
              </a:lnSpc>
              <a:spcBef>
                <a:spcPts val="0"/>
              </a:spcBef>
              <a:spcAft>
                <a:spcPts val="0"/>
              </a:spcAft>
              <a:buNone/>
            </a:pPr>
            <a:endParaRPr sz="2400" b="0" i="0" u="none" strike="noStrike" cap="none" dirty="0">
              <a:solidFill>
                <a:schemeClr val="dk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5"/>
          <p:cNvSpPr txBox="1">
            <a:spLocks noGrp="1"/>
          </p:cNvSpPr>
          <p:nvPr>
            <p:ph type="title"/>
          </p:nvPr>
        </p:nvSpPr>
        <p:spPr>
          <a:xfrm>
            <a:off x="626301" y="478753"/>
            <a:ext cx="8091410" cy="7923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1400"/>
              <a:buFont typeface="Calibri"/>
              <a:buNone/>
            </a:pPr>
            <a:r>
              <a:rPr lang="fr-FR" sz="2800" b="1" i="0" u="none" strike="noStrike" cap="none" dirty="0">
                <a:solidFill>
                  <a:schemeClr val="dk1"/>
                </a:solidFill>
                <a:latin typeface="Arial"/>
                <a:ea typeface="Arial"/>
                <a:cs typeface="Arial"/>
                <a:sym typeface="Arial"/>
              </a:rPr>
              <a:t>Neuf domaines </a:t>
            </a:r>
            <a:r>
              <a:rPr lang="fr-FR" sz="2800" b="1" i="0" u="none" strike="noStrike" cap="none" dirty="0" smtClean="0">
                <a:solidFill>
                  <a:schemeClr val="dk1"/>
                </a:solidFill>
                <a:latin typeface="Arial"/>
                <a:ea typeface="Arial"/>
                <a:cs typeface="Arial"/>
                <a:sym typeface="Arial"/>
              </a:rPr>
              <a:t>d’auto-évaluation</a:t>
            </a:r>
            <a:br>
              <a:rPr lang="fr-FR" sz="2800" b="1" i="0" u="none" strike="noStrike" cap="none" dirty="0" smtClean="0">
                <a:solidFill>
                  <a:schemeClr val="dk1"/>
                </a:solidFill>
                <a:latin typeface="Arial"/>
                <a:ea typeface="Arial"/>
                <a:cs typeface="Arial"/>
                <a:sym typeface="Arial"/>
              </a:rPr>
            </a:br>
            <a:r>
              <a:rPr lang="fr-FR" sz="2800" b="1" i="0" u="none" strike="noStrike" cap="none" dirty="0" smtClean="0">
                <a:solidFill>
                  <a:schemeClr val="dk1"/>
                </a:solidFill>
                <a:latin typeface="Arial"/>
                <a:ea typeface="Arial"/>
                <a:cs typeface="Arial"/>
                <a:sym typeface="Arial"/>
              </a:rPr>
              <a:t>pour </a:t>
            </a:r>
            <a:r>
              <a:rPr lang="fr-FR" sz="2800" b="1" i="0" u="none" strike="noStrike" cap="none" dirty="0">
                <a:solidFill>
                  <a:schemeClr val="dk1"/>
                </a:solidFill>
                <a:latin typeface="Arial"/>
                <a:ea typeface="Arial"/>
                <a:cs typeface="Arial"/>
                <a:sym typeface="Arial"/>
              </a:rPr>
              <a:t>l’établissement</a:t>
            </a:r>
          </a:p>
        </p:txBody>
      </p:sp>
      <p:sp>
        <p:nvSpPr>
          <p:cNvPr id="78" name="Google Shape;78;p15"/>
          <p:cNvSpPr txBox="1">
            <a:spLocks noGrp="1"/>
          </p:cNvSpPr>
          <p:nvPr>
            <p:ph type="body" idx="1"/>
          </p:nvPr>
        </p:nvSpPr>
        <p:spPr>
          <a:xfrm>
            <a:off x="395536" y="1271052"/>
            <a:ext cx="8579432" cy="5182283"/>
          </a:xfrm>
          <a:prstGeom prst="rect">
            <a:avLst/>
          </a:prstGeom>
          <a:noFill/>
          <a:ln>
            <a:noFill/>
          </a:ln>
        </p:spPr>
        <p:txBody>
          <a:bodyPr spcFirstLastPara="1" wrap="square" lIns="91425" tIns="91425" rIns="91425" bIns="91425" anchor="t" anchorCtr="0">
            <a:noAutofit/>
          </a:bodyPr>
          <a:lstStyle/>
          <a:p>
            <a:pPr marL="457200" lvl="0" indent="-342900" algn="just" rtl="0">
              <a:lnSpc>
                <a:spcPct val="115000"/>
              </a:lnSpc>
              <a:spcBef>
                <a:spcPts val="0"/>
              </a:spcBef>
              <a:spcAft>
                <a:spcPts val="0"/>
              </a:spcAft>
              <a:buClr>
                <a:schemeClr val="dk1"/>
              </a:buClr>
              <a:buSzPts val="2000"/>
              <a:buFont typeface="Calibri"/>
              <a:buChar char="●"/>
            </a:pPr>
            <a:r>
              <a:rPr lang="fr-FR" sz="2000" dirty="0">
                <a:latin typeface="Arial"/>
                <a:ea typeface="Arial"/>
                <a:cs typeface="Arial"/>
                <a:sym typeface="Arial"/>
              </a:rPr>
              <a:t>Conscience de la dimension linguistique</a:t>
            </a:r>
          </a:p>
          <a:p>
            <a:pPr marL="457200" lvl="0" indent="-342900" algn="just" rtl="0">
              <a:lnSpc>
                <a:spcPct val="115000"/>
              </a:lnSpc>
              <a:spcBef>
                <a:spcPts val="0"/>
              </a:spcBef>
              <a:spcAft>
                <a:spcPts val="0"/>
              </a:spcAft>
              <a:buClr>
                <a:schemeClr val="dk1"/>
              </a:buClr>
              <a:buSzPts val="2000"/>
              <a:buFont typeface="Calibri"/>
              <a:buChar char="●"/>
            </a:pPr>
            <a:r>
              <a:rPr lang="fr-FR" sz="2000" dirty="0">
                <a:latin typeface="Arial"/>
                <a:ea typeface="Arial"/>
                <a:cs typeface="Arial"/>
                <a:sym typeface="Arial"/>
              </a:rPr>
              <a:t>Développement des connaissances et compétences linguistiques</a:t>
            </a:r>
          </a:p>
          <a:p>
            <a:pPr marL="457200" lvl="0" indent="-342900" algn="just" rtl="0">
              <a:lnSpc>
                <a:spcPct val="115000"/>
              </a:lnSpc>
              <a:spcBef>
                <a:spcPts val="0"/>
              </a:spcBef>
              <a:spcAft>
                <a:spcPts val="0"/>
              </a:spcAft>
              <a:buClr>
                <a:schemeClr val="dk1"/>
              </a:buClr>
              <a:buSzPts val="2000"/>
              <a:buFont typeface="Calibri"/>
              <a:buChar char="●"/>
            </a:pPr>
            <a:r>
              <a:rPr lang="fr-FR" sz="2000" dirty="0">
                <a:latin typeface="Arial"/>
                <a:ea typeface="Arial"/>
                <a:cs typeface="Arial"/>
                <a:sym typeface="Arial"/>
              </a:rPr>
              <a:t>Conscience métalinguistique</a:t>
            </a:r>
          </a:p>
          <a:p>
            <a:pPr marL="457200" lvl="0" indent="-342900" algn="just" rtl="0">
              <a:lnSpc>
                <a:spcPct val="115000"/>
              </a:lnSpc>
              <a:spcBef>
                <a:spcPts val="0"/>
              </a:spcBef>
              <a:spcAft>
                <a:spcPts val="0"/>
              </a:spcAft>
              <a:buClr>
                <a:schemeClr val="dk1"/>
              </a:buClr>
              <a:buSzPts val="2000"/>
              <a:buFont typeface="Calibri"/>
              <a:buChar char="●"/>
            </a:pPr>
            <a:r>
              <a:rPr lang="fr-FR" sz="2000" dirty="0">
                <a:latin typeface="Arial"/>
                <a:ea typeface="Arial"/>
                <a:cs typeface="Arial"/>
                <a:sym typeface="Arial"/>
              </a:rPr>
              <a:t>Rôle de la langue dans l’apprentissage</a:t>
            </a:r>
          </a:p>
          <a:p>
            <a:pPr marL="457200" lvl="0" indent="-342900" algn="just" rtl="0">
              <a:lnSpc>
                <a:spcPct val="115000"/>
              </a:lnSpc>
              <a:spcBef>
                <a:spcPts val="0"/>
              </a:spcBef>
              <a:spcAft>
                <a:spcPts val="0"/>
              </a:spcAft>
              <a:buClr>
                <a:schemeClr val="dk1"/>
              </a:buClr>
              <a:buSzPts val="2000"/>
              <a:buFont typeface="Calibri"/>
              <a:buChar char="●"/>
            </a:pPr>
            <a:r>
              <a:rPr lang="fr-FR" sz="2000" dirty="0" smtClean="0">
                <a:latin typeface="Arial"/>
                <a:ea typeface="Arial"/>
                <a:cs typeface="Arial"/>
                <a:sym typeface="Arial"/>
              </a:rPr>
              <a:t>Attitudes </a:t>
            </a:r>
            <a:r>
              <a:rPr lang="fr-FR" sz="2000" dirty="0">
                <a:latin typeface="Arial"/>
                <a:ea typeface="Arial"/>
                <a:cs typeface="Arial"/>
                <a:sym typeface="Arial"/>
              </a:rPr>
              <a:t>à l’égard </a:t>
            </a:r>
            <a:r>
              <a:rPr lang="fr-FR" sz="2000" dirty="0" smtClean="0">
                <a:latin typeface="Arial"/>
                <a:ea typeface="Arial"/>
                <a:cs typeface="Arial"/>
                <a:sym typeface="Arial"/>
              </a:rPr>
              <a:t>des </a:t>
            </a:r>
            <a:r>
              <a:rPr lang="fr-FR" sz="2000" dirty="0">
                <a:latin typeface="Arial"/>
                <a:ea typeface="Arial"/>
                <a:cs typeface="Arial"/>
                <a:sym typeface="Arial"/>
              </a:rPr>
              <a:t>langues </a:t>
            </a:r>
          </a:p>
          <a:p>
            <a:pPr marL="457200" lvl="0" indent="-342900" algn="just" rtl="0">
              <a:lnSpc>
                <a:spcPct val="115000"/>
              </a:lnSpc>
              <a:spcBef>
                <a:spcPts val="0"/>
              </a:spcBef>
              <a:spcAft>
                <a:spcPts val="0"/>
              </a:spcAft>
              <a:buClr>
                <a:schemeClr val="dk1"/>
              </a:buClr>
              <a:buSzPts val="2000"/>
              <a:buFont typeface="Calibri"/>
              <a:buChar char="●"/>
            </a:pPr>
            <a:r>
              <a:rPr lang="fr-FR" sz="2000" dirty="0">
                <a:latin typeface="Arial"/>
                <a:ea typeface="Arial"/>
                <a:cs typeface="Arial"/>
                <a:sym typeface="Arial"/>
              </a:rPr>
              <a:t>Promotion de l’apprentissage informel des langues </a:t>
            </a:r>
          </a:p>
          <a:p>
            <a:pPr marL="457200" lvl="0" indent="-342900" algn="just" rtl="0">
              <a:lnSpc>
                <a:spcPct val="115000"/>
              </a:lnSpc>
              <a:spcBef>
                <a:spcPts val="0"/>
              </a:spcBef>
              <a:spcAft>
                <a:spcPts val="0"/>
              </a:spcAft>
              <a:buClr>
                <a:schemeClr val="dk1"/>
              </a:buClr>
              <a:buSzPts val="2000"/>
              <a:buFont typeface="Calibri"/>
              <a:buChar char="●"/>
            </a:pPr>
            <a:r>
              <a:rPr lang="fr-FR" sz="2000" dirty="0">
                <a:latin typeface="Arial"/>
                <a:ea typeface="Arial"/>
                <a:cs typeface="Arial"/>
                <a:sym typeface="Arial"/>
              </a:rPr>
              <a:t>Connaissance des ressources linguistiques en présence</a:t>
            </a:r>
          </a:p>
          <a:p>
            <a:pPr marL="457200" lvl="0" indent="-342900" algn="just" rtl="0">
              <a:lnSpc>
                <a:spcPct val="115000"/>
              </a:lnSpc>
              <a:spcBef>
                <a:spcPts val="0"/>
              </a:spcBef>
              <a:spcAft>
                <a:spcPts val="0"/>
              </a:spcAft>
              <a:buClr>
                <a:schemeClr val="dk1"/>
              </a:buClr>
              <a:buSzPts val="2000"/>
              <a:buFont typeface="Calibri"/>
              <a:buChar char="●"/>
            </a:pPr>
            <a:r>
              <a:rPr lang="fr-FR" sz="2000" dirty="0">
                <a:latin typeface="Arial"/>
                <a:ea typeface="Arial"/>
                <a:cs typeface="Arial"/>
                <a:sym typeface="Arial"/>
              </a:rPr>
              <a:t>Accompagner les nouveaux arrivants et leurs familles </a:t>
            </a:r>
          </a:p>
          <a:p>
            <a:pPr marL="457200" lvl="0" indent="-342900" algn="just" rtl="0">
              <a:lnSpc>
                <a:spcPct val="115000"/>
              </a:lnSpc>
              <a:spcBef>
                <a:spcPts val="0"/>
              </a:spcBef>
              <a:spcAft>
                <a:spcPts val="0"/>
              </a:spcAft>
              <a:buClr>
                <a:schemeClr val="dk1"/>
              </a:buClr>
              <a:buSzPts val="2000"/>
              <a:buFont typeface="Calibri"/>
              <a:buChar char="●"/>
            </a:pPr>
            <a:r>
              <a:rPr lang="fr-FR" sz="2000" dirty="0">
                <a:latin typeface="Arial"/>
                <a:ea typeface="Arial"/>
                <a:cs typeface="Arial"/>
                <a:sym typeface="Arial"/>
              </a:rPr>
              <a:t>Formation professionnelle</a:t>
            </a:r>
          </a:p>
          <a:p>
            <a:pPr marL="114300" lvl="0" indent="0" algn="just" rtl="0">
              <a:lnSpc>
                <a:spcPct val="115000"/>
              </a:lnSpc>
              <a:spcBef>
                <a:spcPts val="0"/>
              </a:spcBef>
              <a:spcAft>
                <a:spcPts val="0"/>
              </a:spcAft>
              <a:buClr>
                <a:schemeClr val="dk1"/>
              </a:buClr>
              <a:buSzPts val="2000"/>
              <a:buNone/>
            </a:pPr>
            <a:endParaRPr sz="2000" dirty="0">
              <a:latin typeface="Arial"/>
              <a:ea typeface="Arial"/>
              <a:cs typeface="Arial"/>
              <a:sym typeface="Arial"/>
            </a:endParaRPr>
          </a:p>
          <a:p>
            <a:pPr marL="114300" lvl="0" indent="0" algn="just" rtl="0">
              <a:lnSpc>
                <a:spcPct val="115000"/>
              </a:lnSpc>
              <a:spcBef>
                <a:spcPts val="0"/>
              </a:spcBef>
              <a:spcAft>
                <a:spcPts val="0"/>
              </a:spcAft>
              <a:buClr>
                <a:schemeClr val="dk1"/>
              </a:buClr>
              <a:buSzPts val="2000"/>
              <a:buNone/>
            </a:pPr>
            <a:r>
              <a:rPr lang="fr-FR" sz="2000" dirty="0">
                <a:latin typeface="Arial"/>
                <a:ea typeface="Arial"/>
                <a:cs typeface="Arial"/>
                <a:sym typeface="Arial"/>
              </a:rPr>
              <a:t>Chaque domaine se subdivise en </a:t>
            </a:r>
            <a:r>
              <a:rPr lang="fr-FR" sz="2000" i="1" dirty="0">
                <a:latin typeface="Arial"/>
                <a:ea typeface="Arial"/>
                <a:cs typeface="Arial"/>
                <a:sym typeface="Arial"/>
              </a:rPr>
              <a:t>dimensions</a:t>
            </a:r>
            <a:r>
              <a:rPr lang="fr-FR" sz="2000" dirty="0">
                <a:latin typeface="Arial"/>
                <a:ea typeface="Arial"/>
                <a:cs typeface="Arial"/>
                <a:sym typeface="Arial"/>
              </a:rPr>
              <a:t> avec les énoncés qui leur correspondent dans l'enquête en ligne.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6"/>
          <p:cNvSpPr txBox="1">
            <a:spLocks noGrp="1"/>
          </p:cNvSpPr>
          <p:nvPr>
            <p:ph type="title"/>
          </p:nvPr>
        </p:nvSpPr>
        <p:spPr>
          <a:xfrm>
            <a:off x="152100" y="340742"/>
            <a:ext cx="8710800" cy="782261"/>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100"/>
              <a:buFont typeface="Calibri"/>
              <a:buNone/>
            </a:pPr>
            <a:r>
              <a:rPr lang="fr-FR" sz="2800" b="1" dirty="0">
                <a:solidFill>
                  <a:schemeClr val="dk1"/>
                </a:solidFill>
                <a:latin typeface="Arial"/>
                <a:ea typeface="Arial"/>
                <a:cs typeface="Arial"/>
                <a:sym typeface="Arial"/>
              </a:rPr>
              <a:t>L’outil d’auto-évaluation en ligne </a:t>
            </a:r>
            <a:r>
              <a:rPr lang="fr-FR" sz="2800" b="1" dirty="0" smtClean="0">
                <a:solidFill>
                  <a:schemeClr val="dk1"/>
                </a:solidFill>
                <a:latin typeface="Arial"/>
                <a:ea typeface="Arial"/>
                <a:cs typeface="Arial"/>
                <a:sym typeface="Arial"/>
              </a:rPr>
              <a:t/>
            </a:r>
            <a:br>
              <a:rPr lang="fr-FR" sz="2800" b="1" dirty="0" smtClean="0">
                <a:solidFill>
                  <a:schemeClr val="dk1"/>
                </a:solidFill>
                <a:latin typeface="Arial"/>
                <a:ea typeface="Arial"/>
                <a:cs typeface="Arial"/>
                <a:sym typeface="Arial"/>
              </a:rPr>
            </a:br>
            <a:r>
              <a:rPr lang="fr-FR" sz="2800" b="1" dirty="0" smtClean="0">
                <a:solidFill>
                  <a:schemeClr val="dk1"/>
                </a:solidFill>
                <a:latin typeface="Arial"/>
                <a:ea typeface="Arial"/>
                <a:cs typeface="Arial"/>
                <a:sym typeface="Arial"/>
              </a:rPr>
              <a:t>de </a:t>
            </a:r>
            <a:r>
              <a:rPr lang="fr-FR" sz="2800" b="1" dirty="0">
                <a:solidFill>
                  <a:schemeClr val="dk1"/>
                </a:solidFill>
                <a:latin typeface="Arial"/>
                <a:ea typeface="Arial"/>
                <a:cs typeface="Arial"/>
                <a:sym typeface="Arial"/>
              </a:rPr>
              <a:t>la </a:t>
            </a:r>
            <a:r>
              <a:rPr lang="fr-FR" sz="2800" b="1" dirty="0" smtClean="0">
                <a:solidFill>
                  <a:schemeClr val="dk1"/>
                </a:solidFill>
                <a:latin typeface="Arial"/>
                <a:ea typeface="Arial"/>
                <a:cs typeface="Arial"/>
                <a:sym typeface="Arial"/>
              </a:rPr>
              <a:t>FEUILLE </a:t>
            </a:r>
            <a:r>
              <a:rPr lang="fr-FR" sz="2800" b="1" dirty="0">
                <a:solidFill>
                  <a:schemeClr val="dk1"/>
                </a:solidFill>
                <a:latin typeface="Arial"/>
                <a:ea typeface="Arial"/>
                <a:cs typeface="Arial"/>
                <a:sym typeface="Arial"/>
              </a:rPr>
              <a:t>DE ROUTE</a:t>
            </a:r>
          </a:p>
        </p:txBody>
      </p:sp>
      <p:sp>
        <p:nvSpPr>
          <p:cNvPr id="85" name="Google Shape;85;p16"/>
          <p:cNvSpPr txBox="1"/>
          <p:nvPr/>
        </p:nvSpPr>
        <p:spPr>
          <a:xfrm>
            <a:off x="1548775" y="1556792"/>
            <a:ext cx="6222475"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r-FR" sz="1800" b="0" i="0" u="none" strike="noStrike" cap="none" dirty="0">
                <a:solidFill>
                  <a:schemeClr val="dk1"/>
                </a:solidFill>
                <a:latin typeface="Arial"/>
                <a:ea typeface="Arial"/>
                <a:cs typeface="Arial"/>
                <a:sym typeface="Arial"/>
              </a:rPr>
              <a:t>Exemple de l’enquête destinée aux chefs d'établissement : les participants sont invités à répondre aux énoncés.</a:t>
            </a:r>
          </a:p>
        </p:txBody>
      </p:sp>
      <p:pic>
        <p:nvPicPr>
          <p:cNvPr id="10" name="Picture 9" descr="A screenshot of a cell phone&#10;&#10;Description automatically generated">
            <a:extLst>
              <a:ext uri="{FF2B5EF4-FFF2-40B4-BE49-F238E27FC236}">
                <a16:creationId xmlns:a16="http://schemas.microsoft.com/office/drawing/2014/main" xmlns="" id="{9B2DDC8F-A8EE-44FA-8F7F-CFF21E0E3832}"/>
              </a:ext>
            </a:extLst>
          </p:cNvPr>
          <p:cNvPicPr>
            <a:picLocks noChangeAspect="1"/>
          </p:cNvPicPr>
          <p:nvPr/>
        </p:nvPicPr>
        <p:blipFill rotWithShape="1">
          <a:blip r:embed="rId3"/>
          <a:srcRect b="72150"/>
          <a:stretch/>
        </p:blipFill>
        <p:spPr>
          <a:xfrm>
            <a:off x="378348" y="2723248"/>
            <a:ext cx="8566983" cy="232942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7"/>
          <p:cNvSpPr txBox="1">
            <a:spLocks noGrp="1"/>
          </p:cNvSpPr>
          <p:nvPr>
            <p:ph type="title"/>
          </p:nvPr>
        </p:nvSpPr>
        <p:spPr>
          <a:xfrm>
            <a:off x="152100" y="340742"/>
            <a:ext cx="8710800" cy="7923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100"/>
              <a:buFont typeface="Calibri"/>
              <a:buNone/>
            </a:pPr>
            <a:r>
              <a:rPr lang="fr-FR" sz="2800" b="1" i="0" u="none" strike="noStrike" cap="none" dirty="0">
                <a:solidFill>
                  <a:schemeClr val="dk1"/>
                </a:solidFill>
                <a:latin typeface="Arial"/>
                <a:ea typeface="Arial"/>
                <a:cs typeface="Arial"/>
                <a:sym typeface="Arial"/>
              </a:rPr>
              <a:t>Résultats pour l’établissement</a:t>
            </a:r>
          </a:p>
        </p:txBody>
      </p:sp>
      <p:sp>
        <p:nvSpPr>
          <p:cNvPr id="92" name="Google Shape;92;p17"/>
          <p:cNvSpPr txBox="1"/>
          <p:nvPr/>
        </p:nvSpPr>
        <p:spPr>
          <a:xfrm>
            <a:off x="1360753" y="1512910"/>
            <a:ext cx="6962743"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r-FR" sz="1800" dirty="0">
                <a:solidFill>
                  <a:schemeClr val="dk1"/>
                </a:solidFill>
                <a:latin typeface="Arial"/>
                <a:ea typeface="Arial"/>
                <a:cs typeface="Arial"/>
                <a:sym typeface="Arial"/>
              </a:rPr>
              <a:t>Exemple de présentation des résultats de l’enquête pour un établissement.</a:t>
            </a:r>
          </a:p>
        </p:txBody>
      </p:sp>
      <p:pic>
        <p:nvPicPr>
          <p:cNvPr id="8" name="Picture 7" descr="A screenshot of a cell phone&#10;&#10;Description automatically generated">
            <a:extLst>
              <a:ext uri="{FF2B5EF4-FFF2-40B4-BE49-F238E27FC236}">
                <a16:creationId xmlns:a16="http://schemas.microsoft.com/office/drawing/2014/main" xmlns="" id="{4F15F18B-D7AB-4AD0-B050-EFBE1D952DEB}"/>
              </a:ext>
            </a:extLst>
          </p:cNvPr>
          <p:cNvPicPr>
            <a:picLocks noChangeAspect="1"/>
          </p:cNvPicPr>
          <p:nvPr/>
        </p:nvPicPr>
        <p:blipFill rotWithShape="1">
          <a:blip r:embed="rId3"/>
          <a:srcRect t="39357"/>
          <a:stretch/>
        </p:blipFill>
        <p:spPr>
          <a:xfrm>
            <a:off x="1514798" y="2262110"/>
            <a:ext cx="6114404" cy="362033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8"/>
          <p:cNvSpPr txBox="1">
            <a:spLocks noGrp="1"/>
          </p:cNvSpPr>
          <p:nvPr>
            <p:ph type="title"/>
          </p:nvPr>
        </p:nvSpPr>
        <p:spPr>
          <a:xfrm>
            <a:off x="152100" y="340742"/>
            <a:ext cx="8710800" cy="7923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1100"/>
              <a:buFont typeface="Arial"/>
              <a:buNone/>
            </a:pPr>
            <a:r>
              <a:rPr lang="fr-FR" sz="2800" b="1" dirty="0">
                <a:latin typeface="Arial"/>
                <a:ea typeface="Arial"/>
                <a:cs typeface="Arial"/>
                <a:sym typeface="Arial"/>
              </a:rPr>
              <a:t>Résultats pour chaque domaine</a:t>
            </a:r>
          </a:p>
        </p:txBody>
      </p:sp>
      <p:sp>
        <p:nvSpPr>
          <p:cNvPr id="99" name="Google Shape;99;p18"/>
          <p:cNvSpPr txBox="1"/>
          <p:nvPr/>
        </p:nvSpPr>
        <p:spPr>
          <a:xfrm>
            <a:off x="668816" y="1484784"/>
            <a:ext cx="7806366"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fr-FR" sz="1800" dirty="0">
                <a:solidFill>
                  <a:schemeClr val="dk1"/>
                </a:solidFill>
                <a:latin typeface="Arial"/>
                <a:ea typeface="Arial"/>
                <a:cs typeface="Arial"/>
                <a:sym typeface="Arial"/>
              </a:rPr>
              <a:t>Les résultats de l’enquête sont présentés pour l’ensemble de l’établissement et individuellement pour chacun des groupes d’acteurs.</a:t>
            </a:r>
          </a:p>
        </p:txBody>
      </p:sp>
      <p:pic>
        <p:nvPicPr>
          <p:cNvPr id="2" name="Picture 1"/>
          <p:cNvPicPr>
            <a:picLocks noChangeAspect="1"/>
          </p:cNvPicPr>
          <p:nvPr/>
        </p:nvPicPr>
        <p:blipFill>
          <a:blip r:embed="rId3"/>
          <a:stretch>
            <a:fillRect/>
          </a:stretch>
        </p:blipFill>
        <p:spPr>
          <a:xfrm>
            <a:off x="599796" y="2492896"/>
            <a:ext cx="7944407" cy="279457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9"/>
          <p:cNvSpPr txBox="1">
            <a:spLocks noGrp="1"/>
          </p:cNvSpPr>
          <p:nvPr>
            <p:ph type="title"/>
          </p:nvPr>
        </p:nvSpPr>
        <p:spPr>
          <a:xfrm>
            <a:off x="395536" y="620688"/>
            <a:ext cx="8291400" cy="792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2800"/>
              <a:buFont typeface="Arial"/>
              <a:buNone/>
            </a:pPr>
            <a:r>
              <a:rPr lang="fr-FR" sz="2800" b="1" dirty="0">
                <a:latin typeface="Arial"/>
                <a:ea typeface="Arial"/>
                <a:cs typeface="Arial"/>
                <a:sym typeface="Arial"/>
              </a:rPr>
              <a:t>Pratiques prometteuses</a:t>
            </a:r>
          </a:p>
        </p:txBody>
      </p:sp>
      <p:sp>
        <p:nvSpPr>
          <p:cNvPr id="106" name="Google Shape;106;p19"/>
          <p:cNvSpPr txBox="1">
            <a:spLocks noGrp="1"/>
          </p:cNvSpPr>
          <p:nvPr>
            <p:ph type="body" idx="1"/>
          </p:nvPr>
        </p:nvSpPr>
        <p:spPr>
          <a:xfrm>
            <a:off x="123950" y="1556800"/>
            <a:ext cx="8562900" cy="4104600"/>
          </a:xfrm>
          <a:prstGeom prst="rect">
            <a:avLst/>
          </a:prstGeom>
          <a:noFill/>
          <a:ln>
            <a:noFill/>
          </a:ln>
        </p:spPr>
        <p:txBody>
          <a:bodyPr spcFirstLastPara="1" wrap="square" lIns="91425" tIns="91425" rIns="91425" bIns="91425" anchor="t" anchorCtr="0">
            <a:noAutofit/>
          </a:bodyPr>
          <a:lstStyle/>
          <a:p>
            <a:pPr marL="457200" lvl="0" indent="-406400" algn="just" rtl="0">
              <a:spcBef>
                <a:spcPts val="400"/>
              </a:spcBef>
              <a:spcAft>
                <a:spcPts val="0"/>
              </a:spcAft>
              <a:buSzPts val="2800"/>
              <a:buFont typeface="Arial"/>
              <a:buChar char="●"/>
            </a:pPr>
            <a:r>
              <a:rPr lang="fr-FR" sz="2800" dirty="0">
                <a:latin typeface="Arial"/>
                <a:ea typeface="Arial"/>
                <a:cs typeface="Arial"/>
                <a:sym typeface="Arial"/>
              </a:rPr>
              <a:t>Le site web présentant les résultats de l’enquête de </a:t>
            </a:r>
            <a:r>
              <a:rPr lang="fr-FR" sz="2800" dirty="0" smtClean="0">
                <a:latin typeface="Arial"/>
                <a:ea typeface="Arial"/>
                <a:cs typeface="Arial"/>
                <a:sym typeface="Arial"/>
              </a:rPr>
              <a:t>l’établissement </a:t>
            </a:r>
            <a:r>
              <a:rPr lang="fr-FR" sz="2800" dirty="0">
                <a:latin typeface="Arial"/>
                <a:ea typeface="Arial"/>
                <a:cs typeface="Arial"/>
                <a:sym typeface="Arial"/>
              </a:rPr>
              <a:t>propose des liens vers une large palette de pratiques prometteuses et d’idées d’activités susceptibles d’être mises en place dans des domaines spécifiques.</a:t>
            </a:r>
          </a:p>
          <a:p>
            <a:pPr marL="457200" lvl="0" indent="-406400" algn="just" rtl="0">
              <a:spcBef>
                <a:spcPts val="0"/>
              </a:spcBef>
              <a:spcAft>
                <a:spcPts val="0"/>
              </a:spcAft>
              <a:buSzPts val="2800"/>
              <a:buFont typeface="Arial"/>
              <a:buChar char="●"/>
            </a:pPr>
            <a:r>
              <a:rPr lang="fr-FR" sz="2800" dirty="0">
                <a:latin typeface="Arial"/>
                <a:ea typeface="Arial"/>
                <a:cs typeface="Arial"/>
                <a:sym typeface="Arial"/>
              </a:rPr>
              <a:t>L’établissement peut sélectionner un domaine de développement et s’inspirer des pratiques mises en œuvre par les établissements dans toute l’Europe voire au-delà.</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804</Words>
  <Application>Microsoft Office PowerPoint</Application>
  <PresentationFormat>Bildschirmpräsentation (4:3)</PresentationFormat>
  <Paragraphs>60</Paragraphs>
  <Slides>11</Slides>
  <Notes>11</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Office Theme</vt:lpstr>
      <vt:lpstr>La/les langue(s) de scolarisation : une feuille de route pour les établissements scolaires</vt:lpstr>
      <vt:lpstr>Plateforme de ressources et de références pour l’éducation plurilingue et interculturelle</vt:lpstr>
      <vt:lpstr>Portée et objectifs de la FEUILLE DE ROUTE</vt:lpstr>
      <vt:lpstr>Acteurs Qui peut prendre part au projet FEUILLE DE ROUTE?</vt:lpstr>
      <vt:lpstr>Neuf domaines d’auto-évaluation pour l’établissement</vt:lpstr>
      <vt:lpstr>L’outil d’auto-évaluation en ligne  de la FEUILLE DE ROUTE</vt:lpstr>
      <vt:lpstr>Résultats pour l’établissement</vt:lpstr>
      <vt:lpstr>Résultats pour chaque domaine</vt:lpstr>
      <vt:lpstr>Pratiques prometteuses</vt:lpstr>
      <vt:lpstr>Cercle de qualité</vt:lpstr>
      <vt:lpstr>Merci pour votre attention!</vt:lpstr>
    </vt:vector>
  </TitlesOfParts>
  <Company>ECML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Christian</dc:creator>
  <cp:lastModifiedBy>Catherine Seewald</cp:lastModifiedBy>
  <cp:revision>442</cp:revision>
  <cp:lastPrinted>2014-09-24T06:48:30Z</cp:lastPrinted>
  <dcterms:created xsi:type="dcterms:W3CDTF">2011-11-11T11:03:57Z</dcterms:created>
  <dcterms:modified xsi:type="dcterms:W3CDTF">2020-12-15T15:50:56Z</dcterms:modified>
</cp:coreProperties>
</file>